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5" r:id="rId5"/>
    <p:sldId id="273" r:id="rId6"/>
    <p:sldId id="274" r:id="rId7"/>
    <p:sldId id="269" r:id="rId8"/>
    <p:sldId id="263" r:id="rId9"/>
    <p:sldId id="270" r:id="rId10"/>
    <p:sldId id="259" r:id="rId11"/>
    <p:sldId id="275" r:id="rId12"/>
    <p:sldId id="260" r:id="rId13"/>
    <p:sldId id="261" r:id="rId14"/>
    <p:sldId id="276" r:id="rId15"/>
    <p:sldId id="262" r:id="rId16"/>
    <p:sldId id="268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BF1E9"/>
    <a:srgbClr val="D5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8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32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14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47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83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47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1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76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2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DB29-4AD1-4521-A956-B540D7BDA08B}" type="datetimeFigureOut">
              <a:rPr kumimoji="1" lang="ja-JP" altLang="en-US" smtClean="0"/>
              <a:t>2021/7/22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83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s.gogo.co.nz/ch340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pascallanger/DIY-Multiprotocol-TX-Module-Boards/master/package_multi_4in1_board_index.json" TargetMode="External"/><Relationship Id="rId2" Type="http://schemas.openxmlformats.org/officeDocument/2006/relationships/hyperlink" Target="https://github.com/pascallanger/DIY-Multiprotocol-TX-Modul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openxmlformats.org/officeDocument/2006/relationships/hyperlink" Target="https://files.slack.com/files-pri/T96GNJ4LT-F026LRA3B35/pxl_20210629_044332902.jpg" TargetMode="External"/><Relationship Id="rId15" Type="http://schemas.microsoft.com/office/2007/relationships/hdphoto" Target="../media/hdphoto8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44" y="382624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68864"/>
              </p:ext>
            </p:extLst>
          </p:nvPr>
        </p:nvGraphicFramePr>
        <p:xfrm>
          <a:off x="5205753" y="4481143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6799269" y="4483768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807291" y="6240379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rduino(アルドゥイーノ)でできること15選‼︎ ドローンやロボットも作れる‼︎ | Workship MAGAZINE(ワークシップマガジン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711" y="1924016"/>
            <a:ext cx="3819351" cy="27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/>
          <p:cNvCxnSpPr/>
          <p:nvPr/>
        </p:nvCxnSpPr>
        <p:spPr>
          <a:xfrm flipH="1">
            <a:off x="3422406" y="4660232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455522" y="4657605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7094" y="5558589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8" y="673028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5400000">
            <a:off x="3106708" y="2738057"/>
            <a:ext cx="2123315" cy="1491917"/>
          </a:xfrm>
          <a:prstGeom prst="bentConnector3">
            <a:avLst>
              <a:gd name="adj1" fmla="val 998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flipV="1">
            <a:off x="935879" y="2358189"/>
            <a:ext cx="3898232" cy="1539862"/>
          </a:xfrm>
          <a:prstGeom prst="bentConnector3">
            <a:avLst>
              <a:gd name="adj1" fmla="val 9958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461355" y="36136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50319" y="424503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79273" y="27587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pic>
        <p:nvPicPr>
          <p:cNvPr id="1036" name="Picture 12" descr="L-793SRD-D | Kingbright LEDLED色: 赤 スルーホール実装 1.85 V | RS Compon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29" l="10000" r="9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0103" flipV="1">
            <a:off x="3079818" y="2559118"/>
            <a:ext cx="2003073" cy="11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/>
          <p:cNvSpPr txBox="1"/>
          <p:nvPr/>
        </p:nvSpPr>
        <p:spPr>
          <a:xfrm>
            <a:off x="3479273" y="3119412"/>
            <a:ext cx="1374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13pin</a:t>
            </a:r>
          </a:p>
          <a:p>
            <a:r>
              <a:rPr kumimoji="1" lang="en-US" altLang="ja-JP" sz="1200" dirty="0" smtClean="0"/>
              <a:t>(LED</a:t>
            </a:r>
            <a:r>
              <a:rPr kumimoji="1" lang="ja-JP" altLang="en-US" sz="1200" dirty="0" smtClean="0"/>
              <a:t>の長いほう</a:t>
            </a:r>
            <a:r>
              <a:rPr kumimoji="1" lang="en-US" altLang="ja-JP" sz="1200" dirty="0" smtClean="0"/>
              <a:t>)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：検証</a:t>
            </a:r>
            <a:r>
              <a:rPr lang="ja-JP" altLang="en-US" sz="4800" dirty="0"/>
              <a:t>版</a:t>
            </a:r>
            <a:endParaRPr kumimoji="1" lang="ja-JP" altLang="en-US" sz="4800" dirty="0"/>
          </a:p>
        </p:txBody>
      </p:sp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557388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308687" y="2228652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113559" y="490966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0688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6377" y="4512416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76377" y="1216325"/>
            <a:ext cx="10964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Arduino</a:t>
            </a:r>
            <a:r>
              <a:rPr lang="en-US" altLang="ja-JP" dirty="0" err="1" smtClean="0"/>
              <a:t>IDE</a:t>
            </a:r>
            <a:r>
              <a:rPr lang="ja-JP" altLang="en-US" dirty="0" smtClean="0"/>
              <a:t>の　ツール＞</a:t>
            </a:r>
            <a:r>
              <a:rPr kumimoji="1" lang="ja-JP" altLang="en-US" dirty="0" smtClean="0"/>
              <a:t>ライブラリマネージャーから</a:t>
            </a:r>
            <a:r>
              <a:rPr kumimoji="1" lang="en-US" altLang="ja-JP" dirty="0" err="1" smtClean="0"/>
              <a:t>TimerOne</a:t>
            </a:r>
            <a:r>
              <a:rPr kumimoji="1" lang="ja-JP" altLang="en-US" dirty="0" smtClean="0"/>
              <a:t>をインストールしておく．</a:t>
            </a:r>
            <a:endParaRPr kumimoji="1" lang="en-US" altLang="ja-JP" dirty="0" smtClean="0"/>
          </a:p>
          <a:p>
            <a:r>
              <a:rPr lang="ja-JP" altLang="en-US" dirty="0" smtClean="0"/>
              <a:t>ボード：</a:t>
            </a:r>
            <a:r>
              <a:rPr lang="en-US" altLang="ja-JP" dirty="0" smtClean="0"/>
              <a:t>Arduino </a:t>
            </a:r>
            <a:r>
              <a:rPr lang="en-US" altLang="ja-JP" dirty="0"/>
              <a:t>N</a:t>
            </a:r>
            <a:r>
              <a:rPr lang="en-US" altLang="ja-JP" dirty="0" smtClean="0"/>
              <a:t>ano</a:t>
            </a:r>
          </a:p>
          <a:p>
            <a:r>
              <a:rPr lang="ja-JP" altLang="en-US" dirty="0" smtClean="0"/>
              <a:t>プロセッサ：</a:t>
            </a:r>
            <a:r>
              <a:rPr lang="en-US" altLang="ja-JP" dirty="0" smtClean="0"/>
              <a:t>ATmega328P (Old Bootloader) </a:t>
            </a:r>
          </a:p>
          <a:p>
            <a:r>
              <a:rPr lang="ja-JP" altLang="en-US" dirty="0" smtClean="0"/>
              <a:t>ポート：</a:t>
            </a:r>
            <a:r>
              <a:rPr lang="en-US" altLang="ja-JP" dirty="0" smtClean="0"/>
              <a:t>Arduino</a:t>
            </a:r>
            <a:r>
              <a:rPr lang="ja-JP" altLang="en-US" dirty="0" smtClean="0"/>
              <a:t>のポート番号</a:t>
            </a:r>
            <a:endParaRPr lang="en-US" altLang="ja-JP" dirty="0" smtClean="0"/>
          </a:p>
          <a:p>
            <a:r>
              <a:rPr kumimoji="1" lang="ja-JP" altLang="en-US" dirty="0" smtClean="0"/>
              <a:t>を選択し書き込む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ボードを認識しない場合以下のドライバをインストールする．</a:t>
            </a:r>
            <a:endParaRPr kumimoji="1" lang="en-US" altLang="ja-JP" dirty="0" smtClean="0"/>
          </a:p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sparks.gogo.co.nz/ch340.html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49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7332457" cy="35086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機能１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Serial.begin</a:t>
            </a:r>
            <a:r>
              <a:rPr lang="en-US" altLang="ja-JP" dirty="0" smtClean="0"/>
              <a:t>(115200); // MATLAB</a:t>
            </a:r>
            <a:r>
              <a:rPr lang="ja-JP" altLang="en-US" dirty="0" smtClean="0"/>
              <a:t>の設定と合わせる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last_received_time</a:t>
            </a:r>
            <a:r>
              <a:rPr lang="en-US" altLang="ja-JP" dirty="0" smtClean="0"/>
              <a:t> 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kumimoji="1" lang="en-US" altLang="ja-JP" dirty="0" smtClean="0"/>
              <a:t>【loop】</a:t>
            </a:r>
          </a:p>
          <a:p>
            <a:r>
              <a:rPr lang="en-US" altLang="ja-JP" dirty="0" err="1" smtClean="0"/>
              <a:t>receive_serial</a:t>
            </a:r>
            <a:r>
              <a:rPr lang="en-US" altLang="ja-JP" dirty="0" smtClean="0"/>
              <a:t>();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receive_serial</a:t>
            </a:r>
            <a:r>
              <a:rPr lang="en-US" altLang="ja-JP" dirty="0" smtClean="0"/>
              <a:t>】</a:t>
            </a:r>
          </a:p>
          <a:p>
            <a:r>
              <a:rPr kumimoji="1" lang="en-US" altLang="ja-JP" dirty="0" err="1" smtClean="0"/>
              <a:t>Serial.readBytesUntil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packetBuffer</a:t>
            </a:r>
            <a:r>
              <a:rPr kumimoji="1" lang="ja-JP" altLang="en-US" dirty="0" smtClean="0"/>
              <a:t>に値を読み込み</a:t>
            </a:r>
            <a:endParaRPr kumimoji="1" lang="en-US" altLang="ja-JP" dirty="0" smtClean="0"/>
          </a:p>
          <a:p>
            <a:r>
              <a:rPr lang="en-US" altLang="ja-JP" dirty="0" smtClean="0"/>
              <a:t>uint16_t</a:t>
            </a:r>
            <a:r>
              <a:rPr lang="ja-JP" altLang="en-US" dirty="0" smtClean="0"/>
              <a:t>に変換し配列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に代入</a:t>
            </a:r>
            <a:endParaRPr lang="en-US" altLang="ja-JP" dirty="0" smtClean="0"/>
          </a:p>
          <a:p>
            <a:r>
              <a:rPr kumimoji="1" lang="en-US" altLang="ja-JP" dirty="0" smtClean="0"/>
              <a:t>0.5 s </a:t>
            </a:r>
            <a:r>
              <a:rPr kumimoji="1" lang="ja-JP" altLang="en-US" dirty="0" smtClean="0"/>
              <a:t>以上信号が受信できない場合はプロペラストップ</a:t>
            </a:r>
            <a:endParaRPr kumimoji="1" lang="en-US" altLang="ja-JP" dirty="0" smtClean="0"/>
          </a:p>
          <a:p>
            <a:r>
              <a:rPr lang="ja-JP" altLang="en-US" dirty="0" smtClean="0"/>
              <a:t>（これを機能させるのに</a:t>
            </a:r>
            <a:r>
              <a:rPr lang="en-US" altLang="ja-JP" dirty="0" err="1" smtClean="0"/>
              <a:t>packetBuffer</a:t>
            </a:r>
            <a:r>
              <a:rPr lang="ja-JP" altLang="en-US" dirty="0" smtClean="0"/>
              <a:t>を０などにする必要はない？）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10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3196709" cy="2954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機能２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en-US" altLang="ja-JP" dirty="0" err="1" smtClean="0"/>
              <a:t>setupPPM</a:t>
            </a:r>
            <a:r>
              <a:rPr lang="en-US" altLang="ja-JP" dirty="0" smtClean="0"/>
              <a:t>();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kumimoji="1"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setupPPM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・出力ピン設定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割り込み設定</a:t>
            </a:r>
            <a:endParaRPr lang="en-US" altLang="ja-JP" dirty="0" err="1"/>
          </a:p>
          <a:p>
            <a:r>
              <a:rPr lang="en-US" altLang="ja-JP" dirty="0" smtClean="0"/>
              <a:t>	(</a:t>
            </a:r>
            <a:r>
              <a:rPr lang="en-US" altLang="ja-JP" dirty="0" err="1" smtClean="0"/>
              <a:t>Pulse_control</a:t>
            </a:r>
            <a:r>
              <a:rPr lang="ja-JP" altLang="en-US" dirty="0" smtClean="0"/>
              <a:t>登録</a:t>
            </a:r>
            <a:r>
              <a:rPr lang="en-US" altLang="ja-JP" dirty="0" smtClean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70638" y="3200400"/>
            <a:ext cx="6636753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en-US" altLang="ja-JP" dirty="0" err="1" smtClean="0"/>
              <a:t>Pulse_control】PPM</a:t>
            </a:r>
            <a:r>
              <a:rPr lang="ja-JP" altLang="en-US" dirty="0" smtClean="0"/>
              <a:t>仕様を参照すること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割り込みごとに呼ばれ、出力ピンの状態を切り替え、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次の割り込み時間を設定するだけの関数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にし、割り込み時間を</a:t>
            </a:r>
            <a:r>
              <a:rPr lang="en-US" altLang="ja-JP" dirty="0" smtClean="0"/>
              <a:t>0.4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HIGH</a:t>
            </a:r>
            <a:r>
              <a:rPr lang="ja-JP" altLang="en-US" dirty="0"/>
              <a:t>にし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の各値と</a:t>
            </a:r>
            <a:r>
              <a:rPr lang="en-US" altLang="ja-JP" dirty="0" smtClean="0"/>
              <a:t>PPM</a:t>
            </a:r>
            <a:r>
              <a:rPr lang="ja-JP" altLang="en-US" dirty="0" smtClean="0"/>
              <a:t>周期の残り時間に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割り込み時間を順次切り替えていく</a:t>
            </a:r>
            <a:endParaRPr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6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8560" y="2497788"/>
            <a:ext cx="6534161" cy="4339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機能３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の設定（点灯時正常）</a:t>
            </a:r>
            <a:endParaRPr lang="en-US" altLang="ja-JP" dirty="0" smtClean="0"/>
          </a:p>
          <a:p>
            <a:r>
              <a:rPr lang="ja-JP" altLang="en-US" dirty="0" smtClean="0"/>
              <a:t>・緊急停止ボタン用</a:t>
            </a:r>
            <a:r>
              <a:rPr lang="en-US" altLang="ja-JP" dirty="0" smtClean="0"/>
              <a:t>pin(D2)</a:t>
            </a:r>
            <a:r>
              <a:rPr lang="ja-JP" altLang="en-US" dirty="0" smtClean="0"/>
              <a:t>の状態変化による割り込みを設定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(</a:t>
            </a:r>
            <a:r>
              <a:rPr lang="ja-JP" altLang="en-US" dirty="0" smtClean="0"/>
              <a:t> </a:t>
            </a:r>
            <a:r>
              <a:rPr lang="en-US" altLang="ja-JP" dirty="0" err="1" smtClean="0"/>
              <a:t>emergency_stop</a:t>
            </a:r>
            <a:r>
              <a:rPr lang="en-US" altLang="ja-JP" dirty="0"/>
              <a:t> </a:t>
            </a:r>
            <a:r>
              <a:rPr lang="ja-JP" altLang="en-US" dirty="0" smtClean="0"/>
              <a:t>を登録 </a:t>
            </a:r>
            <a:r>
              <a:rPr lang="en-US" altLang="ja-JP" dirty="0" smtClean="0"/>
              <a:t>)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emergency_stop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緊急停止ボタンを押した時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をプロペラストップに設定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isEmergency</a:t>
            </a:r>
            <a:r>
              <a:rPr lang="en-US" altLang="ja-JP" dirty="0" smtClean="0"/>
              <a:t> =&gt; true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</a:t>
            </a:r>
            <a:endParaRPr lang="en-US" altLang="ja-JP" dirty="0" smtClean="0"/>
          </a:p>
          <a:p>
            <a:r>
              <a:rPr lang="ja-JP" altLang="en-US" dirty="0"/>
              <a:t>緊急停止</a:t>
            </a:r>
            <a:r>
              <a:rPr lang="ja-JP" altLang="en-US" dirty="0" smtClean="0"/>
              <a:t>ボタンを戻した時（</a:t>
            </a:r>
            <a:r>
              <a:rPr lang="en-US" altLang="ja-JP" dirty="0" err="1" smtClean="0"/>
              <a:t>software_reset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の</a:t>
            </a:r>
            <a:r>
              <a:rPr lang="en-US" altLang="ja-JP" dirty="0" err="1"/>
              <a:t>pinMode</a:t>
            </a:r>
            <a:r>
              <a:rPr lang="ja-JP" altLang="en-US" dirty="0"/>
              <a:t>を</a:t>
            </a:r>
            <a:r>
              <a:rPr lang="en-US" altLang="ja-JP" dirty="0"/>
              <a:t>OUTPUT</a:t>
            </a:r>
            <a:r>
              <a:rPr lang="ja-JP" altLang="en-US" dirty="0"/>
              <a:t>に変更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に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を出力</a:t>
            </a:r>
            <a:endParaRPr lang="en-US" altLang="ja-JP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315701" y="4082851"/>
            <a:ext cx="478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緊急停止ボタンは通常短絡状態で</a:t>
            </a:r>
            <a:endParaRPr lang="en-US" altLang="ja-JP" dirty="0" smtClean="0"/>
          </a:p>
          <a:p>
            <a:r>
              <a:rPr lang="ja-JP" altLang="en-US" dirty="0"/>
              <a:t>ボタン</a:t>
            </a:r>
            <a:r>
              <a:rPr lang="ja-JP" altLang="en-US" dirty="0" smtClean="0"/>
              <a:t>を押すと解放になる。</a:t>
            </a:r>
            <a:endParaRPr lang="en-US" altLang="ja-JP" dirty="0" smtClean="0"/>
          </a:p>
          <a:p>
            <a:r>
              <a:rPr lang="ja-JP" altLang="en-US" dirty="0" smtClean="0"/>
              <a:t>（外部的に</a:t>
            </a:r>
            <a:r>
              <a:rPr lang="en-US" altLang="ja-JP" dirty="0" smtClean="0"/>
              <a:t>D2 </a:t>
            </a:r>
            <a:r>
              <a:rPr lang="ja-JP" altLang="en-US" dirty="0" smtClean="0"/>
              <a:t>をプルアップしておく）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1418" y="5637109"/>
            <a:ext cx="518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Reset pin A4(=D18) (A6,A7</a:t>
            </a:r>
            <a:r>
              <a:rPr lang="ja-JP" altLang="en-US" dirty="0" smtClean="0"/>
              <a:t>は使えない</a:t>
            </a:r>
            <a:r>
              <a:rPr lang="en-US" altLang="ja-JP" dirty="0" smtClean="0"/>
              <a:t>)</a:t>
            </a:r>
            <a:r>
              <a:rPr lang="ja-JP" altLang="en-US" dirty="0" smtClean="0"/>
              <a:t>は</a:t>
            </a:r>
            <a:r>
              <a:rPr lang="en-US" altLang="ja-JP" dirty="0" smtClean="0"/>
              <a:t>setup()</a:t>
            </a:r>
            <a:r>
              <a:rPr lang="ja-JP" altLang="en-US" dirty="0" smtClean="0"/>
              <a:t>で </a:t>
            </a:r>
            <a:r>
              <a:rPr lang="en-US" altLang="ja-JP" dirty="0" err="1" smtClean="0"/>
              <a:t>pinMode</a:t>
            </a:r>
            <a:r>
              <a:rPr lang="en-US" altLang="ja-JP" dirty="0" smtClean="0"/>
              <a:t>(RST_PIN,INPUT_PULLUP);</a:t>
            </a:r>
          </a:p>
          <a:p>
            <a:r>
              <a:rPr lang="ja-JP" altLang="en-US" dirty="0"/>
              <a:t>と</a:t>
            </a:r>
            <a:r>
              <a:rPr lang="ja-JP" altLang="en-US" dirty="0" smtClean="0"/>
              <a:t>しておけば外部でプルアップする必要はない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08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reate-it-myself.com/wp-content/uploads/study-ppm-spec-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24" y="904778"/>
            <a:ext cx="62484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213684" y="6546867"/>
            <a:ext cx="7066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https://create-it-myself.com/research/study-ppm-spec/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773" y="2253347"/>
            <a:ext cx="393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設定：</a:t>
            </a:r>
            <a:r>
              <a:rPr kumimoji="1" lang="en-US" altLang="ja-JP" dirty="0" smtClean="0"/>
              <a:t>Down pulse</a:t>
            </a:r>
          </a:p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フレーム幅：</a:t>
            </a:r>
            <a:r>
              <a:rPr kumimoji="1" lang="en-US" altLang="ja-JP" dirty="0" smtClean="0">
                <a:solidFill>
                  <a:srgbClr val="FF0000"/>
                </a:solidFill>
              </a:rPr>
              <a:t>22.5 </a:t>
            </a:r>
            <a:r>
              <a:rPr kumimoji="1" lang="en-US" altLang="ja-JP" dirty="0" err="1" smtClean="0">
                <a:solidFill>
                  <a:srgbClr val="FF0000"/>
                </a:solidFill>
              </a:rPr>
              <a:t>ms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パルス幅：</a:t>
            </a:r>
            <a:r>
              <a:rPr lang="en-US" altLang="ja-JP" dirty="0" smtClean="0"/>
              <a:t>0.3 </a:t>
            </a:r>
            <a:r>
              <a:rPr lang="en-US" altLang="ja-JP" dirty="0" err="1" smtClean="0"/>
              <a:t>ms</a:t>
            </a:r>
            <a:endParaRPr kumimoji="1" lang="en-US" altLang="ja-JP" dirty="0" smtClean="0"/>
          </a:p>
          <a:p>
            <a:r>
              <a:rPr lang="en-US" altLang="ja-JP" dirty="0"/>
              <a:t>CH</a:t>
            </a:r>
            <a:r>
              <a:rPr lang="ja-JP" altLang="en-US" dirty="0"/>
              <a:t>数：８</a:t>
            </a:r>
            <a:endParaRPr lang="en-US" altLang="ja-JP" dirty="0"/>
          </a:p>
          <a:p>
            <a:r>
              <a:rPr kumimoji="1" lang="ja-JP" altLang="en-US" dirty="0" smtClean="0"/>
              <a:t>チャンネル幅：</a:t>
            </a:r>
            <a:r>
              <a:rPr kumimoji="1" lang="en-US" altLang="ja-JP" dirty="0" smtClean="0"/>
              <a:t>1ms </a:t>
            </a:r>
            <a:r>
              <a:rPr kumimoji="1" lang="ja-JP" altLang="en-US" dirty="0" smtClean="0"/>
              <a:t>～ </a:t>
            </a:r>
            <a:r>
              <a:rPr kumimoji="1" lang="en-US" altLang="ja-JP" dirty="0" smtClean="0"/>
              <a:t>2ms</a:t>
            </a:r>
          </a:p>
          <a:p>
            <a:r>
              <a:rPr lang="ja-JP" altLang="en-US" dirty="0" smtClean="0"/>
              <a:t>信号成分は </a:t>
            </a:r>
            <a:r>
              <a:rPr lang="en-US" altLang="ja-JP" dirty="0" smtClean="0"/>
              <a:t> 0.7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～ </a:t>
            </a:r>
            <a:r>
              <a:rPr lang="en-US" altLang="ja-JP" dirty="0" smtClean="0"/>
              <a:t>1700 </a:t>
            </a:r>
            <a:r>
              <a:rPr lang="en-US" altLang="ja-JP" dirty="0" err="1" smtClean="0"/>
              <a:t>ms</a:t>
            </a:r>
            <a:r>
              <a:rPr kumimoji="1" lang="en-US" altLang="ja-JP" dirty="0" smtClean="0"/>
              <a:t> 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PPM</a:t>
            </a:r>
            <a:r>
              <a:rPr lang="ja-JP" altLang="en-US" sz="4800" dirty="0" smtClean="0"/>
              <a:t>仕様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59526" y="2253347"/>
            <a:ext cx="4054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r>
              <a:rPr lang="en-US" altLang="ja-JP" dirty="0" smtClean="0"/>
              <a:t>Roll, Pitch, Throttle, Yaw</a:t>
            </a:r>
          </a:p>
          <a:p>
            <a:r>
              <a:rPr kumimoji="1" lang="en-US" altLang="ja-JP" dirty="0" smtClean="0"/>
              <a:t>AUX1-4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28743" y="429752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オシロスコープで確認すること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965" y="3984609"/>
            <a:ext cx="8941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注意点：</a:t>
            </a:r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kumimoji="1" lang="en-US" altLang="ja-JP" dirty="0" smtClean="0"/>
              <a:t>PPM</a:t>
            </a:r>
            <a:r>
              <a:rPr lang="ja-JP" altLang="en-US" dirty="0" smtClean="0"/>
              <a:t>フレーム幅は</a:t>
            </a:r>
            <a:r>
              <a:rPr lang="en-US" altLang="ja-JP" dirty="0" err="1" smtClean="0"/>
              <a:t>arduino</a:t>
            </a:r>
            <a:r>
              <a:rPr lang="ja-JP" altLang="en-US" dirty="0" smtClean="0"/>
              <a:t>プログラムでは</a:t>
            </a:r>
            <a:r>
              <a:rPr lang="en-US" altLang="ja-JP" dirty="0" smtClean="0"/>
              <a:t>22.3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としている。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から送信する信号</a:t>
            </a:r>
            <a:r>
              <a:rPr lang="en-US" altLang="ja-JP" dirty="0" smtClean="0"/>
              <a:t>(0-1000)</a:t>
            </a:r>
            <a:r>
              <a:rPr lang="ja-JP" altLang="en-US" dirty="0" smtClean="0"/>
              <a:t>が以下の</a:t>
            </a:r>
            <a:r>
              <a:rPr lang="en-US" altLang="ja-JP" dirty="0" smtClean="0"/>
              <a:t>PPMHIGH</a:t>
            </a:r>
            <a:r>
              <a:rPr lang="ja-JP" altLang="en-US" dirty="0" smtClean="0"/>
              <a:t>幅に</a:t>
            </a:r>
            <a:r>
              <a:rPr lang="ja-JP" altLang="en-US" dirty="0"/>
              <a:t>対応</a:t>
            </a:r>
            <a:endParaRPr lang="en-US" altLang="ja-JP" dirty="0" smtClean="0"/>
          </a:p>
          <a:p>
            <a:r>
              <a:rPr lang="en-US" altLang="ja-JP" dirty="0" smtClean="0"/>
              <a:t>1-4 CH </a:t>
            </a:r>
            <a:r>
              <a:rPr lang="ja-JP" altLang="en-US" dirty="0" smtClean="0"/>
              <a:t>： </a:t>
            </a:r>
            <a:r>
              <a:rPr lang="en-US" altLang="ja-JP" dirty="0" smtClean="0"/>
              <a:t>700 - 1700</a:t>
            </a:r>
          </a:p>
          <a:p>
            <a:r>
              <a:rPr lang="en-US" altLang="ja-JP" dirty="0" smtClean="0"/>
              <a:t>5-8 CH </a:t>
            </a:r>
            <a:r>
              <a:rPr lang="ja-JP" altLang="en-US" dirty="0" smtClean="0"/>
              <a:t>： </a:t>
            </a:r>
            <a:r>
              <a:rPr lang="en-US" altLang="ja-JP" dirty="0" smtClean="0"/>
              <a:t>1700 - 700</a:t>
            </a:r>
            <a:r>
              <a:rPr lang="ja-JP" altLang="en-US" dirty="0" smtClean="0"/>
              <a:t> 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HIGH</a:t>
            </a:r>
            <a:r>
              <a:rPr kumimoji="1" lang="ja-JP" altLang="en-US" dirty="0" smtClean="0"/>
              <a:t>幅（</a:t>
            </a:r>
            <a:r>
              <a:rPr kumimoji="1" lang="en-US" altLang="ja-JP" dirty="0" smtClean="0"/>
              <a:t>700-1700</a:t>
            </a:r>
            <a:r>
              <a:rPr kumimoji="1" lang="ja-JP" altLang="en-US" dirty="0" smtClean="0"/>
              <a:t>）が</a:t>
            </a:r>
            <a:r>
              <a:rPr kumimoji="1" lang="en-US" altLang="ja-JP" dirty="0" smtClean="0"/>
              <a:t>FC</a:t>
            </a:r>
            <a:r>
              <a:rPr kumimoji="1" lang="ja-JP" altLang="en-US" dirty="0" smtClean="0"/>
              <a:t>上のスロットルに以下のように対応</a:t>
            </a:r>
            <a:endParaRPr kumimoji="1" lang="en-US" altLang="ja-JP" dirty="0" smtClean="0"/>
          </a:p>
          <a:p>
            <a:r>
              <a:rPr kumimoji="1" lang="en-US" altLang="ja-JP" dirty="0" smtClean="0"/>
              <a:t>1-4 CH </a:t>
            </a:r>
            <a:r>
              <a:rPr kumimoji="1" lang="ja-JP" altLang="en-US" dirty="0" smtClean="0"/>
              <a:t>： </a:t>
            </a:r>
            <a:r>
              <a:rPr kumimoji="1" lang="en-US" altLang="ja-JP" dirty="0" smtClean="0"/>
              <a:t>1</a:t>
            </a:r>
            <a:r>
              <a:rPr lang="en-US" altLang="ja-JP" dirty="0" smtClean="0"/>
              <a:t>000 - 2000</a:t>
            </a:r>
            <a:endParaRPr lang="en-US" altLang="ja-JP" dirty="0"/>
          </a:p>
          <a:p>
            <a:r>
              <a:rPr kumimoji="1" lang="en-US" altLang="ja-JP" dirty="0" smtClean="0"/>
              <a:t>5-8</a:t>
            </a:r>
            <a:r>
              <a:rPr lang="ja-JP" altLang="en-US" dirty="0" smtClean="0"/>
              <a:t> </a:t>
            </a:r>
            <a:r>
              <a:rPr lang="en-US" altLang="ja-JP" dirty="0" smtClean="0"/>
              <a:t>CH </a:t>
            </a:r>
            <a:r>
              <a:rPr lang="ja-JP" altLang="en-US" dirty="0" smtClean="0"/>
              <a:t>： </a:t>
            </a:r>
            <a:r>
              <a:rPr lang="en-US" altLang="ja-JP" dirty="0"/>
              <a:t>2</a:t>
            </a:r>
            <a:r>
              <a:rPr lang="en-US" altLang="ja-JP" dirty="0" smtClean="0"/>
              <a:t>000 – 1000</a:t>
            </a:r>
          </a:p>
          <a:p>
            <a:r>
              <a:rPr lang="ja-JP" altLang="en-US" dirty="0" smtClean="0"/>
              <a:t>・上記を合わせて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信号</a:t>
            </a:r>
            <a:r>
              <a:rPr lang="en-US" altLang="ja-JP" dirty="0" smtClean="0"/>
              <a:t>(0-1000)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FC</a:t>
            </a:r>
            <a:r>
              <a:rPr lang="ja-JP" altLang="en-US" dirty="0" smtClean="0"/>
              <a:t>上のスロットル</a:t>
            </a:r>
            <a:r>
              <a:rPr lang="en-US" altLang="ja-JP" dirty="0" smtClean="0"/>
              <a:t>(1000-2000)</a:t>
            </a:r>
            <a:r>
              <a:rPr lang="ja-JP" altLang="en-US" dirty="0" smtClean="0"/>
              <a:t>に対応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26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18867" y="73781"/>
            <a:ext cx="9791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プログラム</a:t>
            </a:r>
            <a:endParaRPr kumimoji="1" lang="ja-JP" altLang="en-US" sz="4800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5376561"/>
            <a:ext cx="12191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[1] </a:t>
            </a:r>
            <a:r>
              <a:rPr lang="en-US" altLang="ja-JP" dirty="0" smtClean="0">
                <a:hlinkClick r:id="rId2"/>
              </a:rPr>
              <a:t>https://github.com/pascallanger/DIY-Multiprotocol-TX-Module</a:t>
            </a:r>
            <a:endParaRPr lang="en-US" altLang="ja-JP" dirty="0" smtClean="0"/>
          </a:p>
          <a:p>
            <a:r>
              <a:rPr lang="en-US" altLang="ja-JP" dirty="0" smtClean="0"/>
              <a:t>[2] https://github.com/pascallanger/DIY-Multiprotocol-TX-Module/blob/master/docs/Arduino_IDE_Boards.md</a:t>
            </a:r>
          </a:p>
          <a:p>
            <a:r>
              <a:rPr lang="en-US" altLang="ja-JP" dirty="0" smtClean="0"/>
              <a:t>[3]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raw.githubusercontent.com/pascallanger/DIY-Multiprotocol-TX-Module-Boards/master/package_multi_4in1_board_index.json</a:t>
            </a:r>
            <a:endParaRPr lang="en-US" altLang="ja-JP" dirty="0" smtClean="0"/>
          </a:p>
          <a:p>
            <a:r>
              <a:rPr lang="en-US" altLang="ja-JP" dirty="0" smtClean="0"/>
              <a:t>[4] </a:t>
            </a:r>
            <a:r>
              <a:rPr lang="ja-JP" altLang="en-US" dirty="0" smtClean="0"/>
              <a:t>https://www.silabs.com/developers/usb-to-uart-bridge-vcp-drivers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7265" y="1248032"/>
            <a:ext cx="1031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手順</a:t>
            </a:r>
            <a:endParaRPr lang="en-US" altLang="ja-JP" dirty="0" smtClean="0"/>
          </a:p>
          <a:p>
            <a:r>
              <a:rPr lang="ja-JP" altLang="en-US" dirty="0" smtClean="0"/>
              <a:t>１．</a:t>
            </a:r>
            <a:r>
              <a:rPr lang="en-US" altLang="ja-JP" dirty="0" smtClean="0"/>
              <a:t>[1]</a:t>
            </a:r>
            <a:r>
              <a:rPr lang="ja-JP" altLang="en-US" dirty="0" smtClean="0"/>
              <a:t>をクローン</a:t>
            </a:r>
            <a:endParaRPr lang="en-US" altLang="ja-JP" dirty="0" smtClean="0"/>
          </a:p>
          <a:p>
            <a:r>
              <a:rPr lang="ja-JP" altLang="en-US" dirty="0"/>
              <a:t>２</a:t>
            </a:r>
            <a:r>
              <a:rPr lang="ja-JP" altLang="en-US" dirty="0" smtClean="0"/>
              <a:t>．共通プログラム</a:t>
            </a:r>
            <a:r>
              <a:rPr lang="en-US" altLang="ja-JP" dirty="0" smtClean="0"/>
              <a:t>&gt;experiment&gt;DIY-Multiprotocol-TX-Module.txt</a:t>
            </a:r>
            <a:r>
              <a:rPr lang="ja-JP" altLang="en-US" dirty="0"/>
              <a:t>に</a:t>
            </a:r>
            <a:r>
              <a:rPr lang="ja-JP" altLang="en-US" dirty="0" smtClean="0"/>
              <a:t>従い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Multiprotocol.ino</a:t>
            </a:r>
            <a:r>
              <a:rPr lang="ja-JP" altLang="en-US" dirty="0" smtClean="0"/>
              <a:t>と</a:t>
            </a:r>
            <a:r>
              <a:rPr lang="en-US" altLang="ja-JP" dirty="0" smtClean="0"/>
              <a:t>_</a:t>
            </a:r>
            <a:r>
              <a:rPr lang="en-US" altLang="ja-JP" dirty="0" err="1" smtClean="0"/>
              <a:t>Config.h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を書き換える</a:t>
            </a:r>
            <a:endParaRPr lang="en-US" altLang="ja-JP" dirty="0"/>
          </a:p>
          <a:p>
            <a:r>
              <a:rPr lang="ja-JP" altLang="en-US" dirty="0" smtClean="0"/>
              <a:t>３．</a:t>
            </a:r>
            <a:r>
              <a:rPr lang="en-US" altLang="ja-JP" dirty="0" smtClean="0"/>
              <a:t>[2]</a:t>
            </a:r>
            <a:r>
              <a:rPr lang="ja-JP" altLang="en-US" dirty="0" smtClean="0"/>
              <a:t>に従い焼き込む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3.1. </a:t>
            </a:r>
            <a:r>
              <a:rPr lang="ja-JP" altLang="en-US" dirty="0" smtClean="0"/>
              <a:t>ボードマネージャ</a:t>
            </a:r>
            <a:r>
              <a:rPr lang="en-US" altLang="ja-JP" dirty="0" smtClean="0"/>
              <a:t>URL[3] </a:t>
            </a: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3.2. </a:t>
            </a:r>
            <a:r>
              <a:rPr lang="ja-JP" altLang="en-US" dirty="0" smtClean="0"/>
              <a:t>ボードマネージャとして </a:t>
            </a:r>
            <a:r>
              <a:rPr lang="en-US" altLang="ja-JP" dirty="0" smtClean="0"/>
              <a:t>MULTI-Module STM32 Boards</a:t>
            </a:r>
            <a:r>
              <a:rPr lang="ja-JP" altLang="en-US" dirty="0" smtClean="0"/>
              <a:t>インストール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3.3. </a:t>
            </a:r>
            <a:r>
              <a:rPr lang="ja-JP" altLang="en-US" dirty="0" smtClean="0"/>
              <a:t>ボードとして </a:t>
            </a:r>
            <a:r>
              <a:rPr lang="en-US" altLang="ja-JP" dirty="0" smtClean="0"/>
              <a:t>Multi X-in-1 STM32F 103CB (128KB)</a:t>
            </a:r>
            <a:r>
              <a:rPr lang="ja-JP" altLang="en-US" dirty="0" smtClean="0"/>
              <a:t>選択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3.4. [3] </a:t>
            </a:r>
            <a:r>
              <a:rPr lang="ja-JP" altLang="en-US" dirty="0" smtClean="0"/>
              <a:t>よりドライバ</a:t>
            </a:r>
            <a:r>
              <a:rPr lang="en-US" altLang="ja-JP" dirty="0" smtClean="0"/>
              <a:t>(Universal Windows Driver)</a:t>
            </a:r>
            <a:r>
              <a:rPr lang="ja-JP" altLang="en-US" dirty="0" smtClean="0"/>
              <a:t>をインストール</a:t>
            </a:r>
            <a:endParaRPr lang="en-US" altLang="ja-JP" dirty="0" smtClean="0"/>
          </a:p>
          <a:p>
            <a:r>
              <a:rPr lang="en-US" altLang="ja-JP" dirty="0" smtClean="0"/>
              <a:t>	3.5. JP4IN1</a:t>
            </a:r>
            <a:r>
              <a:rPr lang="ja-JP" altLang="en-US" dirty="0" smtClean="0"/>
              <a:t>モジュールを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で接続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3.6. </a:t>
            </a:r>
            <a:r>
              <a:rPr lang="en-US" altLang="ja-JP" dirty="0" err="1" smtClean="0"/>
              <a:t>Multiprotocol.ino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を書き込む（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からクローンしてきたままのフォルダ構成）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9557" y="4547286"/>
            <a:ext cx="892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注：手順２では基本的に</a:t>
            </a:r>
            <a:r>
              <a:rPr kumimoji="1" lang="en-US" altLang="ja-JP" dirty="0" err="1" smtClean="0"/>
              <a:t>futaba</a:t>
            </a:r>
            <a:r>
              <a:rPr kumimoji="1" lang="ja-JP" altLang="en-US" dirty="0" smtClean="0"/>
              <a:t>用プロトコルのみになるように設定しているだけ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78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正常な状態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smtClean="0"/>
              <a:t>Transmitter</a:t>
            </a:r>
            <a:r>
              <a:rPr kumimoji="1" lang="ja-JP" altLang="en-US" dirty="0" smtClean="0"/>
              <a:t>の赤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が点灯</a:t>
            </a:r>
            <a:endParaRPr kumimoji="1" lang="en-US" altLang="ja-JP" dirty="0" smtClean="0"/>
          </a:p>
          <a:p>
            <a:r>
              <a:rPr lang="en-US" altLang="ja-JP" dirty="0" smtClean="0"/>
              <a:t>Arduino onboard </a:t>
            </a:r>
            <a:r>
              <a:rPr lang="ja-JP" altLang="en-US" dirty="0" smtClean="0"/>
              <a:t>（緑）</a:t>
            </a:r>
            <a:r>
              <a:rPr lang="en-US" altLang="ja-JP" dirty="0" smtClean="0"/>
              <a:t>LED </a:t>
            </a:r>
            <a:r>
              <a:rPr lang="ja-JP" altLang="en-US" dirty="0" smtClean="0"/>
              <a:t>点灯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【</a:t>
            </a:r>
            <a:r>
              <a:rPr lang="ja-JP" altLang="en-US" dirty="0"/>
              <a:t>異常時</a:t>
            </a:r>
            <a:r>
              <a:rPr lang="en-US" altLang="ja-JP" dirty="0" smtClean="0"/>
              <a:t>】</a:t>
            </a:r>
            <a:endParaRPr lang="en-US" altLang="ja-JP" dirty="0"/>
          </a:p>
          <a:p>
            <a:r>
              <a:rPr lang="en-US" altLang="ja-JP" dirty="0"/>
              <a:t>Transmitter </a:t>
            </a:r>
            <a:r>
              <a:rPr lang="ja-JP" altLang="en-US" dirty="0"/>
              <a:t>赤</a:t>
            </a:r>
            <a:r>
              <a:rPr lang="en-US" altLang="ja-JP" dirty="0"/>
              <a:t>LED</a:t>
            </a:r>
            <a:r>
              <a:rPr lang="ja-JP" altLang="en-US" dirty="0"/>
              <a:t>点滅（</a:t>
            </a:r>
            <a:r>
              <a:rPr lang="en-US" altLang="ja-JP" dirty="0"/>
              <a:t>2Hz</a:t>
            </a:r>
            <a:r>
              <a:rPr lang="ja-JP" altLang="en-US" dirty="0"/>
              <a:t>程度）：</a:t>
            </a:r>
            <a:r>
              <a:rPr lang="en-US" altLang="ja-JP" dirty="0"/>
              <a:t>ppm</a:t>
            </a:r>
            <a:r>
              <a:rPr lang="ja-JP" altLang="en-US" dirty="0"/>
              <a:t>が不適切</a:t>
            </a:r>
          </a:p>
          <a:p>
            <a:r>
              <a:rPr lang="en-US" altLang="ja-JP" dirty="0"/>
              <a:t>Transmitter </a:t>
            </a:r>
            <a:r>
              <a:rPr lang="ja-JP" altLang="en-US" dirty="0" smtClean="0"/>
              <a:t>赤緑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消灯：電力不足</a:t>
            </a:r>
            <a:endParaRPr lang="ja-JP" altLang="en-US" dirty="0"/>
          </a:p>
          <a:p>
            <a:r>
              <a:rPr lang="en-US" altLang="ja-JP" dirty="0" smtClean="0"/>
              <a:t>Arduino </a:t>
            </a:r>
            <a:r>
              <a:rPr lang="en-US" altLang="ja-JP" dirty="0"/>
              <a:t>onboard </a:t>
            </a:r>
            <a:r>
              <a:rPr lang="ja-JP" altLang="en-US" dirty="0"/>
              <a:t>（緑）</a:t>
            </a:r>
            <a:r>
              <a:rPr lang="en-US" altLang="ja-JP" dirty="0"/>
              <a:t>LED </a:t>
            </a:r>
            <a:r>
              <a:rPr lang="ja-JP" altLang="en-US" dirty="0" smtClean="0"/>
              <a:t>消灯：緊急時モード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デバッグ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7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要検討事項</a:t>
            </a:r>
            <a:endParaRPr kumimoji="1" lang="ja-JP" altLang="en-US" sz="4800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HL</a:t>
            </a:r>
            <a:r>
              <a:rPr lang="ja-JP" altLang="en-US" dirty="0" smtClean="0"/>
              <a:t>コントローラで算出した入力から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値への変換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Throttle Offset</a:t>
            </a:r>
            <a:r>
              <a:rPr lang="ja-JP" altLang="en-US" dirty="0" smtClean="0"/>
              <a:t>値設定の自動化＝＞原理的に</a:t>
            </a:r>
            <a:r>
              <a:rPr lang="en-US" altLang="ja-JP" dirty="0" smtClean="0"/>
              <a:t>FC</a:t>
            </a:r>
            <a:r>
              <a:rPr lang="ja-JP" altLang="en-US" dirty="0" smtClean="0"/>
              <a:t>と通信しないと無理：周期</a:t>
            </a:r>
            <a:r>
              <a:rPr lang="en-US" altLang="ja-JP" dirty="0" smtClean="0"/>
              <a:t>22.3ms</a:t>
            </a:r>
            <a:r>
              <a:rPr lang="ja-JP" altLang="en-US" dirty="0" smtClean="0"/>
              <a:t>にしたことで安定したのであまり必要なさそう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Gain</a:t>
            </a:r>
            <a:r>
              <a:rPr lang="ja-JP" altLang="en-US" dirty="0"/>
              <a:t>設定</a:t>
            </a:r>
            <a:r>
              <a:rPr lang="ja-JP" altLang="en-US" dirty="0" smtClean="0"/>
              <a:t>の自動化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ドローン</a:t>
            </a:r>
            <a:r>
              <a:rPr lang="ja-JP" altLang="en-US" dirty="0" smtClean="0"/>
              <a:t>と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プログラム上の機体番号、</a:t>
            </a:r>
            <a:r>
              <a:rPr lang="en-US" altLang="ja-JP" dirty="0" smtClean="0"/>
              <a:t>Prime</a:t>
            </a:r>
            <a:r>
              <a:rPr lang="ja-JP" altLang="en-US" dirty="0" smtClean="0"/>
              <a:t>剛体番号との対応関係を自動的</a:t>
            </a:r>
            <a:r>
              <a:rPr lang="en-US" altLang="ja-JP" dirty="0" smtClean="0"/>
              <a:t>s</a:t>
            </a:r>
            <a:r>
              <a:rPr lang="ja-JP" altLang="en-US" dirty="0" smtClean="0"/>
              <a:t>にチェックする機構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5001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179870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楽天市場】Arduino Pro Mini 328 - 5V/16MHz：ロボショップ 楽天市場店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78996" y="3063429"/>
            <a:ext cx="3231624" cy="323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" y="821952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70974"/>
              </p:ext>
            </p:extLst>
          </p:nvPr>
        </p:nvGraphicFramePr>
        <p:xfrm>
          <a:off x="2226963" y="4694730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V="1">
            <a:off x="550855" y="4694730"/>
            <a:ext cx="1676108" cy="148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558877" y="6548930"/>
            <a:ext cx="1668086" cy="148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799610" y="4895286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733773" y="4872873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A3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189" y="1800383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A3pin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36" y="3836414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7035247" y="4679241"/>
            <a:ext cx="2999090" cy="7562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>
            <a:off x="7034463" y="5149517"/>
            <a:ext cx="2999874" cy="388421"/>
          </a:xfrm>
          <a:prstGeom prst="bentConnector3">
            <a:avLst>
              <a:gd name="adj1" fmla="val 4385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5871" y="51495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139720" y="436038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991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配線：実装版（</a:t>
            </a:r>
            <a:r>
              <a:rPr kumimoji="1" lang="en-US" altLang="ja-JP" sz="4800" dirty="0" smtClean="0"/>
              <a:t>Arduino</a:t>
            </a:r>
            <a:r>
              <a:rPr lang="ja-JP" altLang="en-US" sz="4800" dirty="0"/>
              <a:t> </a:t>
            </a:r>
            <a:r>
              <a:rPr lang="en-US" altLang="ja-JP" sz="4800" dirty="0" smtClean="0"/>
              <a:t>Pro mini</a:t>
            </a:r>
            <a:r>
              <a:rPr kumimoji="1" lang="ja-JP" altLang="en-US" sz="4800" dirty="0" smtClean="0"/>
              <a:t>）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30225" y="1854817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421297" y="1892790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504399" y="5902599"/>
            <a:ext cx="277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緊急停止ボタン</a:t>
            </a:r>
            <a:endParaRPr lang="en-US" altLang="ja-JP" dirty="0"/>
          </a:p>
          <a:p>
            <a:r>
              <a:rPr kumimoji="1" lang="ja-JP" altLang="en-US" dirty="0" smtClean="0"/>
              <a:t>押すと短絡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086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ArduinoナノUSBマイクロコントローラv3（ヘッダなし） - ロボショッ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1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64" y="2437423"/>
            <a:ext cx="4506914" cy="450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66" y="817320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76933"/>
              </p:ext>
            </p:extLst>
          </p:nvPr>
        </p:nvGraphicFramePr>
        <p:xfrm>
          <a:off x="8230208" y="4915839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9823724" y="4918464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9831746" y="6675075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5665893" y="5143500"/>
            <a:ext cx="2564315" cy="1812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699008" y="5314081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A1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8176" y="4340026"/>
            <a:ext cx="478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677" y="1649393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1504952" y="3371851"/>
            <a:ext cx="2666998" cy="4857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rot="10800000">
            <a:off x="1695465" y="3280293"/>
            <a:ext cx="2472905" cy="344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380114" y="32802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07364" y="39015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en-US" altLang="ja-JP" dirty="0" smtClean="0"/>
              <a:t>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1103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：実装版</a:t>
            </a:r>
            <a:r>
              <a:rPr lang="en-US" altLang="ja-JP" sz="4800" dirty="0" smtClean="0"/>
              <a:t>(Arduino Nano(</a:t>
            </a:r>
            <a:r>
              <a:rPr lang="ja-JP" altLang="en-US" sz="4800" dirty="0" smtClean="0"/>
              <a:t>互換機</a:t>
            </a:r>
            <a:r>
              <a:rPr lang="en-US" altLang="ja-JP" sz="4800" dirty="0" smtClean="0"/>
              <a:t>))</a:t>
            </a:r>
            <a:endParaRPr kumimoji="1" lang="ja-JP" altLang="en-US" sz="48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4034481" y="787040"/>
            <a:ext cx="5709356" cy="1652325"/>
            <a:chOff x="9330225" y="557388"/>
            <a:chExt cx="5709356" cy="1652325"/>
          </a:xfrm>
        </p:grpSpPr>
        <p:pic>
          <p:nvPicPr>
            <p:cNvPr id="2" name="Picture 2" descr="https://images-na.ssl-images-amazon.com/images/I/31XHbcUQpJL._AC_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225" y="557388"/>
              <a:ext cx="2679167" cy="162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2267921" y="640053"/>
              <a:ext cx="2771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受信機（</a:t>
              </a:r>
              <a:r>
                <a:rPr lang="en-US" altLang="ja-JP" dirty="0" smtClean="0"/>
                <a:t>R2000SBM</a:t>
              </a:r>
              <a:r>
                <a:rPr kumimoji="1" lang="ja-JP" altLang="en-US" dirty="0" smtClean="0"/>
                <a:t>）</a:t>
              </a:r>
              <a:endParaRPr kumimoji="1" lang="en-US" altLang="ja-JP" dirty="0" smtClean="0"/>
            </a:p>
            <a:p>
              <a:r>
                <a:rPr lang="en-US" altLang="ja-JP" dirty="0" smtClean="0"/>
                <a:t>【</a:t>
              </a:r>
              <a:r>
                <a:rPr lang="ja-JP" altLang="en-US" dirty="0" smtClean="0"/>
                <a:t>バインド</a:t>
              </a:r>
              <a:r>
                <a:rPr lang="en-US" altLang="ja-JP" dirty="0" smtClean="0"/>
                <a:t>】</a:t>
              </a:r>
            </a:p>
            <a:p>
              <a:r>
                <a:rPr lang="ja-JP" altLang="en-US" dirty="0" smtClean="0"/>
                <a:t>右上のボタンを長押し</a:t>
              </a:r>
              <a:endParaRPr lang="en-US" altLang="ja-JP" dirty="0" smtClean="0"/>
            </a:p>
            <a:p>
              <a:r>
                <a:rPr kumimoji="1" lang="ja-JP" altLang="en-US" sz="1400" dirty="0" smtClean="0"/>
                <a:t>・早い点滅：バインド待ち</a:t>
              </a:r>
              <a:endParaRPr kumimoji="1" lang="en-US" altLang="ja-JP" sz="1400" dirty="0" smtClean="0"/>
            </a:p>
            <a:p>
              <a:r>
                <a:rPr lang="ja-JP" altLang="en-US" sz="1400" dirty="0" smtClean="0"/>
                <a:t>・点灯：接続有（</a:t>
              </a:r>
              <a:r>
                <a:rPr lang="en-US" altLang="ja-JP" sz="1400" dirty="0" smtClean="0"/>
                <a:t>bind</a:t>
              </a:r>
              <a:r>
                <a:rPr lang="ja-JP" altLang="en-US" sz="1400" dirty="0" smtClean="0"/>
                <a:t>済）</a:t>
              </a:r>
              <a:endParaRPr lang="en-US" altLang="ja-JP" sz="1400" dirty="0" smtClean="0"/>
            </a:p>
            <a:p>
              <a:r>
                <a:rPr kumimoji="1" lang="ja-JP" altLang="en-US" sz="1400" dirty="0" smtClean="0"/>
                <a:t>・遅い点滅：接続無し</a:t>
              </a:r>
              <a:endParaRPr kumimoji="1" lang="ja-JP" altLang="en-US" sz="1400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6306069" y="314771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7228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4" y="0"/>
            <a:ext cx="975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2" y="1841528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回路：配置の注意点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417" y="1033670"/>
            <a:ext cx="605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・配置における注意点は外部とのコネクタである赤枠で囲った４点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・①～③は右図にはまるように配置</a:t>
            </a:r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4x6cm </a:t>
            </a:r>
            <a:r>
              <a:rPr lang="ja-JP" altLang="en-US" dirty="0" smtClean="0"/>
              <a:t>基板上のどこに配置するか注意すること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1335819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3050650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934031" y="4243346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2167647" y="4974866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72166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①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3402495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②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6413" y="52491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③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23145" y="4608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④</a:t>
            </a:r>
            <a:endParaRPr lang="ja-JP" altLang="en-US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4329490" y="2362343"/>
            <a:ext cx="2817896" cy="2243760"/>
            <a:chOff x="6607026" y="1942453"/>
            <a:chExt cx="4992075" cy="3974959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7026" y="1942453"/>
              <a:ext cx="4992075" cy="3974959"/>
            </a:xfrm>
            <a:prstGeom prst="rect">
              <a:avLst/>
            </a:prstGeom>
          </p:spPr>
        </p:pic>
        <p:sp>
          <p:nvSpPr>
            <p:cNvPr id="21" name="正方形/長方形 20"/>
            <p:cNvSpPr/>
            <p:nvPr/>
          </p:nvSpPr>
          <p:spPr>
            <a:xfrm>
              <a:off x="8847089" y="295391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①</a:t>
              </a: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0852922" y="401719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②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7448091" y="44614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/>
                <a:t>③</a:t>
              </a:r>
              <a:endParaRPr lang="ja-JP" altLang="en-US" dirty="0"/>
            </a:p>
          </p:txBody>
        </p:sp>
      </p:grpSp>
      <p:sp>
        <p:nvSpPr>
          <p:cNvPr id="24" name="AutoShape 4" descr="PXL_20210629_044332902.jpg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6430">
            <a:off x="4061913" y="2479754"/>
            <a:ext cx="4250826" cy="566776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5" b="89931" l="30787" r="72487">
                        <a14:foregroundMark x1="42229" y1="44916" x2="56349" y2="49802"/>
                        <a14:foregroundMark x1="58995" y1="42138" x2="49173" y2="46751"/>
                        <a14:foregroundMark x1="88823" y1="24206" x2="89021" y2="55630"/>
                        <a14:foregroundMark x1="89848" y1="40303" x2="76984" y2="43378"/>
                        <a14:foregroundMark x1="36938" y1="26215" x2="36508" y2="48735"/>
                        <a14:foregroundMark x1="54696" y1="25893" x2="55522" y2="28968"/>
                        <a14:foregroundMark x1="58598" y1="49033" x2="53869" y2="40451"/>
                        <a14:foregroundMark x1="52249" y1="39856" x2="46329" y2="50893"/>
                        <a14:backgroundMark x1="13228" y1="15774" x2="46329" y2="17312"/>
                        <a14:backgroundMark x1="24669" y1="64211" x2="59821" y2="63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67" y="3665041"/>
            <a:ext cx="3193708" cy="42582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00">
            <a:off x="10065757" y="1411660"/>
            <a:ext cx="2399480" cy="3199306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15476" y1="36012" x2="24041" y2="21751"/>
                        <a14:backgroundMark x1="39583" y1="22520" x2="31614" y2="72793"/>
                        <a14:backgroundMark x1="38360" y1="60218" x2="53671" y2="62847"/>
                        <a14:backgroundMark x1="46131" y1="56870" x2="80853" y2="5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50" y="-749377"/>
            <a:ext cx="3193708" cy="4258277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7147386" y="426219"/>
            <a:ext cx="1838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①：接続ピンのコネクタが入り込むようスペースを残す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7841" b="89994" l="9943" r="89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380">
            <a:off x="10339135" y="-683483"/>
            <a:ext cx="2888532" cy="3851375"/>
          </a:xfrm>
          <a:prstGeom prst="rect">
            <a:avLst/>
          </a:prstGeom>
        </p:spPr>
      </p:pic>
      <p:sp>
        <p:nvSpPr>
          <p:cNvPr id="1024" name="角丸四角形 1023"/>
          <p:cNvSpPr/>
          <p:nvPr/>
        </p:nvSpPr>
        <p:spPr>
          <a:xfrm>
            <a:off x="7098610" y="160338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7092942" y="2065112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7147386" y="4608130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176001" y="2411149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：</a:t>
            </a:r>
            <a:r>
              <a:rPr lang="ja-JP" altLang="en-US" dirty="0" smtClean="0"/>
              <a:t>こちらはフレームすれすれまでコネクタが出る</a:t>
            </a:r>
            <a:r>
              <a:rPr lang="ja-JP" altLang="en-US" dirty="0"/>
              <a:t>よう</a:t>
            </a:r>
            <a:r>
              <a:rPr lang="ja-JP" altLang="en-US" dirty="0" smtClean="0"/>
              <a:t>に配置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64902" y="5081110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</a:t>
            </a:r>
            <a:r>
              <a:rPr kumimoji="1" lang="ja-JP" altLang="en-US" dirty="0" smtClean="0"/>
              <a:t>：基盤をはめ込むためにフレームに溝を入れている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115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0" y="326805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回路：配線図</a:t>
            </a:r>
            <a:endParaRPr kumimoji="1" lang="ja-JP" altLang="en-US" sz="4800" dirty="0"/>
          </a:p>
        </p:txBody>
      </p:sp>
      <p:pic>
        <p:nvPicPr>
          <p:cNvPr id="1026" name="Picture 2" descr="https://akizukidenshi.com/img/goods/C/P-12976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80791" y="7587275"/>
            <a:ext cx="4580015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88910"/>
              </p:ext>
            </p:extLst>
          </p:nvPr>
        </p:nvGraphicFramePr>
        <p:xfrm>
          <a:off x="4347079" y="1389419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4332553" y="6282044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32552" y="1102423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5400000">
            <a:off x="1633395" y="3709032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15" name="カギ線コネクタ 14"/>
          <p:cNvCxnSpPr/>
          <p:nvPr/>
        </p:nvCxnSpPr>
        <p:spPr>
          <a:xfrm rot="16200000" flipH="1">
            <a:off x="5347505" y="4369213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/>
          <p:nvPr/>
        </p:nvCxnSpPr>
        <p:spPr>
          <a:xfrm rot="16200000" flipH="1">
            <a:off x="5328800" y="4541846"/>
            <a:ext cx="2213030" cy="582324"/>
          </a:xfrm>
          <a:prstGeom prst="bentConnector3">
            <a:avLst>
              <a:gd name="adj1" fmla="val 992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/>
          <p:nvPr/>
        </p:nvCxnSpPr>
        <p:spPr>
          <a:xfrm rot="16200000" flipV="1">
            <a:off x="3708713" y="2117898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/>
          <p:nvPr/>
        </p:nvCxnSpPr>
        <p:spPr>
          <a:xfrm rot="5400000" flipH="1" flipV="1">
            <a:off x="5282627" y="1734934"/>
            <a:ext cx="2254737" cy="1728380"/>
          </a:xfrm>
          <a:prstGeom prst="bentConnector3">
            <a:avLst>
              <a:gd name="adj1" fmla="val 994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/>
          <p:nvPr/>
        </p:nvCxnSpPr>
        <p:spPr>
          <a:xfrm rot="16200000" flipV="1">
            <a:off x="3941467" y="2162762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カギ線コネクタ 1028"/>
          <p:cNvCxnSpPr/>
          <p:nvPr/>
        </p:nvCxnSpPr>
        <p:spPr>
          <a:xfrm rot="5400000" flipH="1" flipV="1">
            <a:off x="5480554" y="2177963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正方形/長方形 1037"/>
          <p:cNvSpPr/>
          <p:nvPr/>
        </p:nvSpPr>
        <p:spPr>
          <a:xfrm>
            <a:off x="4982571" y="2620001"/>
            <a:ext cx="1462868" cy="4050138"/>
          </a:xfrm>
          <a:prstGeom prst="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3" name="表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97954"/>
              </p:ext>
            </p:extLst>
          </p:nvPr>
        </p:nvGraphicFramePr>
        <p:xfrm>
          <a:off x="8294857" y="1410296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kumimoji="1" lang="ja-JP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 smtClean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55" name="テキスト ボックス 54"/>
          <p:cNvSpPr txBox="1"/>
          <p:nvPr/>
        </p:nvSpPr>
        <p:spPr>
          <a:xfrm>
            <a:off x="8155070" y="1123300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 rot="5400000">
            <a:off x="5581173" y="3729909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57" name="カギ線コネクタ 56"/>
          <p:cNvCxnSpPr/>
          <p:nvPr/>
        </p:nvCxnSpPr>
        <p:spPr>
          <a:xfrm rot="5400000">
            <a:off x="7284593" y="4385359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/>
          <p:nvPr/>
        </p:nvCxnSpPr>
        <p:spPr>
          <a:xfrm rot="5400000">
            <a:off x="8005384" y="4504325"/>
            <a:ext cx="2243588" cy="626808"/>
          </a:xfrm>
          <a:prstGeom prst="bentConnector3">
            <a:avLst>
              <a:gd name="adj1" fmla="val 9996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/>
          <p:cNvCxnSpPr/>
          <p:nvPr/>
        </p:nvCxnSpPr>
        <p:spPr>
          <a:xfrm rot="16200000" flipV="1">
            <a:off x="8060213" y="1761258"/>
            <a:ext cx="2255048" cy="1788962"/>
          </a:xfrm>
          <a:prstGeom prst="bentConnector3">
            <a:avLst>
              <a:gd name="adj1" fmla="val 99992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/>
          <p:nvPr/>
        </p:nvCxnSpPr>
        <p:spPr>
          <a:xfrm rot="16200000" flipV="1">
            <a:off x="7889245" y="2183639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/>
          <p:cNvCxnSpPr/>
          <p:nvPr/>
        </p:nvCxnSpPr>
        <p:spPr>
          <a:xfrm rot="5400000" flipH="1" flipV="1">
            <a:off x="9428332" y="2198840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9672183" y="3980351"/>
            <a:ext cx="783289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V="1">
            <a:off x="8649188" y="5430519"/>
            <a:ext cx="575167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9286894" y="373148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8424761" y="6186602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8648351" y="593952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9053292" y="3243570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/>
          <p:cNvSpPr txBox="1"/>
          <p:nvPr/>
        </p:nvSpPr>
        <p:spPr>
          <a:xfrm>
            <a:off x="8178748" y="6292482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1039" name="テキスト ボックス 1038"/>
          <p:cNvSpPr txBox="1"/>
          <p:nvPr/>
        </p:nvSpPr>
        <p:spPr>
          <a:xfrm>
            <a:off x="5473873" y="601249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表</a:t>
            </a:r>
            <a:endParaRPr kumimoji="1" lang="ja-JP" altLang="en-US" sz="32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452966" y="597074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裏</a:t>
            </a:r>
            <a:endParaRPr kumimoji="1" lang="ja-JP" altLang="en-US" sz="3200" dirty="0"/>
          </a:p>
        </p:txBody>
      </p:sp>
      <p:cxnSp>
        <p:nvCxnSpPr>
          <p:cNvPr id="82" name="カギ線コネクタ 81"/>
          <p:cNvCxnSpPr/>
          <p:nvPr/>
        </p:nvCxnSpPr>
        <p:spPr>
          <a:xfrm rot="5400000" flipH="1" flipV="1">
            <a:off x="9631500" y="2154465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>
            <a:off x="10060381" y="3726491"/>
            <a:ext cx="381381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テキスト ボックス 1049"/>
          <p:cNvSpPr txBox="1"/>
          <p:nvPr/>
        </p:nvSpPr>
        <p:spPr>
          <a:xfrm>
            <a:off x="4445876" y="359453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451132" y="384152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D2</a:t>
            </a:r>
            <a:endParaRPr kumimoji="1" lang="ja-JP" altLang="en-US" sz="1200" dirty="0"/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5724861" y="5300926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A1</a:t>
            </a:r>
            <a:endParaRPr kumimoji="1" lang="ja-JP" altLang="en-US" sz="1200" dirty="0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5730120" y="4570455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A4</a:t>
            </a:r>
            <a:endParaRPr kumimoji="1" lang="ja-JP" altLang="en-US" sz="1200" dirty="0"/>
          </a:p>
        </p:txBody>
      </p:sp>
      <p:cxnSp>
        <p:nvCxnSpPr>
          <p:cNvPr id="1053" name="直線コネクタ 1052"/>
          <p:cNvCxnSpPr/>
          <p:nvPr/>
        </p:nvCxnSpPr>
        <p:spPr>
          <a:xfrm flipH="1">
            <a:off x="8799777" y="3479625"/>
            <a:ext cx="4049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線コネクタ 1054"/>
          <p:cNvCxnSpPr/>
          <p:nvPr/>
        </p:nvCxnSpPr>
        <p:spPr>
          <a:xfrm>
            <a:off x="8815017" y="3474545"/>
            <a:ext cx="0" cy="12507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8803614" y="4708634"/>
            <a:ext cx="4105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6427508" y="334997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RST</a:t>
            </a:r>
            <a:endParaRPr kumimoji="1" lang="ja-JP" altLang="en-US" sz="12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421479" y="3603691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5V</a:t>
            </a:r>
            <a:endParaRPr kumimoji="1" lang="ja-JP" altLang="en-US" sz="12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817137" y="3095497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444018" y="5301739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PPM</a:t>
            </a:r>
            <a:endParaRPr kumimoji="1" lang="ja-JP" altLang="en-US" sz="1200" dirty="0"/>
          </a:p>
        </p:txBody>
      </p:sp>
      <p:cxnSp>
        <p:nvCxnSpPr>
          <p:cNvPr id="35" name="直線コネクタ 34"/>
          <p:cNvCxnSpPr/>
          <p:nvPr/>
        </p:nvCxnSpPr>
        <p:spPr>
          <a:xfrm>
            <a:off x="5176520" y="3726491"/>
            <a:ext cx="36928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5176520" y="3966577"/>
            <a:ext cx="712471" cy="65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角丸四角形 53"/>
          <p:cNvSpPr/>
          <p:nvPr/>
        </p:nvSpPr>
        <p:spPr>
          <a:xfrm>
            <a:off x="1016207" y="1164867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角丸四角形 58"/>
          <p:cNvSpPr/>
          <p:nvPr/>
        </p:nvSpPr>
        <p:spPr>
          <a:xfrm>
            <a:off x="2731038" y="1164867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角丸四角形 59"/>
          <p:cNvSpPr/>
          <p:nvPr/>
        </p:nvSpPr>
        <p:spPr>
          <a:xfrm>
            <a:off x="2614419" y="2728623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1848035" y="3460143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線吹き出し 1 (枠付き) 72"/>
          <p:cNvSpPr/>
          <p:nvPr/>
        </p:nvSpPr>
        <p:spPr>
          <a:xfrm>
            <a:off x="333955" y="4770783"/>
            <a:ext cx="3642816" cy="1680586"/>
          </a:xfrm>
          <a:prstGeom prst="borderCallout1">
            <a:avLst>
              <a:gd name="adj1" fmla="val 559"/>
              <a:gd name="adj2" fmla="val 83994"/>
              <a:gd name="adj3" fmla="val -69513"/>
              <a:gd name="adj4" fmla="val 688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出力</a:t>
            </a:r>
            <a:r>
              <a:rPr kumimoji="1" lang="en-US" altLang="ja-JP" dirty="0" smtClean="0">
                <a:solidFill>
                  <a:schemeClr val="tx1"/>
                </a:solidFill>
              </a:rPr>
              <a:t>PIN</a:t>
            </a:r>
            <a:r>
              <a:rPr kumimoji="1" lang="ja-JP" altLang="en-US" dirty="0" smtClean="0">
                <a:solidFill>
                  <a:schemeClr val="tx1"/>
                </a:solidFill>
              </a:rPr>
              <a:t>は５</a:t>
            </a:r>
            <a:r>
              <a:rPr kumimoji="1" lang="en-US" altLang="ja-JP" dirty="0" smtClean="0">
                <a:solidFill>
                  <a:schemeClr val="tx1"/>
                </a:solidFill>
              </a:rPr>
              <a:t>V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GND</a:t>
            </a:r>
            <a:r>
              <a:rPr kumimoji="1" lang="ja-JP" altLang="en-US" dirty="0" smtClean="0">
                <a:solidFill>
                  <a:schemeClr val="tx1"/>
                </a:solidFill>
              </a:rPr>
              <a:t>が隣り合って</a:t>
            </a:r>
            <a:r>
              <a:rPr lang="ja-JP" altLang="en-US" dirty="0" smtClean="0">
                <a:solidFill>
                  <a:schemeClr val="tx1"/>
                </a:solidFill>
              </a:rPr>
              <a:t>おり危険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デバッグするときはジャンパ線（ワニ口ではなく）で取り出した先で行うこと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動作検証</a:t>
            </a:r>
            <a:r>
              <a:rPr kumimoji="1" lang="ja-JP" altLang="en-US" sz="4800" dirty="0" smtClean="0"/>
              <a:t>：</a:t>
            </a:r>
            <a:r>
              <a:rPr kumimoji="1" lang="en-US" altLang="ja-JP" sz="4800" dirty="0" err="1" smtClean="0"/>
              <a:t>main.m</a:t>
            </a:r>
            <a:r>
              <a:rPr kumimoji="1" lang="en-US" altLang="ja-JP" sz="4800" dirty="0" smtClean="0"/>
              <a:t> @ </a:t>
            </a:r>
            <a:r>
              <a:rPr lang="en-US" altLang="ja-JP" sz="4800" dirty="0" smtClean="0"/>
              <a:t>MATLAB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1029694"/>
            <a:ext cx="902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実行方法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err="1" smtClean="0"/>
              <a:t>fExp</a:t>
            </a:r>
            <a:r>
              <a:rPr kumimoji="1" lang="en-US" altLang="ja-JP" dirty="0" smtClean="0"/>
              <a:t> = 1;</a:t>
            </a:r>
          </a:p>
          <a:p>
            <a:r>
              <a:rPr lang="en-US" altLang="ja-JP" dirty="0" smtClean="0"/>
              <a:t>% initial</a:t>
            </a:r>
            <a:r>
              <a:rPr lang="ja-JP" altLang="en-US" dirty="0" smtClean="0"/>
              <a:t>も設定しておく</a:t>
            </a:r>
            <a:endParaRPr kumimoji="1" lang="en-US" altLang="ja-JP" dirty="0" smtClean="0"/>
          </a:p>
          <a:p>
            <a:r>
              <a:rPr lang="en-US" altLang="ja-JP" dirty="0"/>
              <a:t>agent(</a:t>
            </a:r>
            <a:r>
              <a:rPr lang="en-US" altLang="ja-JP" dirty="0" err="1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/>
              <a:t>,'</a:t>
            </a:r>
            <a:r>
              <a:rPr lang="en-US" altLang="ja-JP" dirty="0" err="1"/>
              <a:t>plant',initial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/>
              <a:t>),"serial</a:t>
            </a:r>
            <a:r>
              <a:rPr lang="en-US" altLang="ja-JP" dirty="0" smtClean="0"/>
              <a:t>",[</a:t>
            </a:r>
            <a:r>
              <a:rPr lang="en-US" altLang="ja-JP" dirty="0"/>
              <a:t>COM</a:t>
            </a:r>
            <a:r>
              <a:rPr lang="en-US" altLang="ja-JP" dirty="0" smtClean="0"/>
              <a:t>])); </a:t>
            </a:r>
            <a:endParaRPr lang="en-US" altLang="ja-JP" dirty="0"/>
          </a:p>
          <a:p>
            <a:r>
              <a:rPr lang="en-US" altLang="ja-JP" dirty="0" smtClean="0"/>
              <a:t>	% COM</a:t>
            </a:r>
            <a:r>
              <a:rPr lang="ja-JP" altLang="en-US" dirty="0" smtClean="0"/>
              <a:t>：機体</a:t>
            </a:r>
            <a:r>
              <a:rPr lang="ja-JP" altLang="en-US" dirty="0"/>
              <a:t>番号（</a:t>
            </a:r>
            <a:r>
              <a:rPr lang="en-US" altLang="ja-JP" dirty="0"/>
              <a:t>Arduino</a:t>
            </a:r>
            <a:r>
              <a:rPr lang="ja-JP" altLang="en-US" dirty="0"/>
              <a:t>の</a:t>
            </a:r>
            <a:r>
              <a:rPr lang="en-US" altLang="ja-JP" dirty="0"/>
              <a:t>COM</a:t>
            </a:r>
            <a:r>
              <a:rPr lang="ja-JP" altLang="en-US" dirty="0"/>
              <a:t>番号）</a:t>
            </a:r>
          </a:p>
          <a:p>
            <a:r>
              <a:rPr lang="en-US" altLang="ja-JP" dirty="0" err="1"/>
              <a:t>msg</a:t>
            </a:r>
            <a:r>
              <a:rPr lang="en-US" altLang="ja-JP" dirty="0"/>
              <a:t>=</a:t>
            </a:r>
            <a:r>
              <a:rPr lang="en-US" altLang="ja-JP" dirty="0" err="1"/>
              <a:t>gen_msg</a:t>
            </a:r>
            <a:r>
              <a:rPr lang="en-US" altLang="ja-JP" dirty="0"/>
              <a:t>([500,500,0,500,0,0,0,0]);</a:t>
            </a:r>
          </a:p>
          <a:p>
            <a:r>
              <a:rPr lang="en-US" altLang="ja-JP" dirty="0" err="1"/>
              <a:t>agent.plant.connector.sendData</a:t>
            </a:r>
            <a:r>
              <a:rPr lang="en-US" altLang="ja-JP" dirty="0"/>
              <a:t>(</a:t>
            </a:r>
            <a:r>
              <a:rPr lang="en-US" altLang="ja-JP" dirty="0" err="1"/>
              <a:t>msg</a:t>
            </a:r>
            <a:r>
              <a:rPr lang="en-US" altLang="ja-JP" dirty="0" smtClean="0"/>
              <a:t>);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0532" y="3293165"/>
            <a:ext cx="9589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m</a:t>
            </a:r>
            <a:r>
              <a:rPr kumimoji="1" lang="en-US" altLang="ja-JP" dirty="0" err="1" smtClean="0"/>
              <a:t>sg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の構成</a:t>
            </a:r>
            <a:r>
              <a:rPr lang="ja-JP" altLang="en-US" dirty="0" smtClean="0"/>
              <a:t>：チャンネルごとの設定値（４桁）を２桁ずつの文字列に分解し送信する</a:t>
            </a:r>
            <a:endParaRPr lang="en-US" altLang="ja-JP" dirty="0" smtClean="0"/>
          </a:p>
          <a:p>
            <a:r>
              <a:rPr kumimoji="1" lang="ja-JP" altLang="en-US" dirty="0" smtClean="0"/>
              <a:t>例：</a:t>
            </a:r>
            <a:r>
              <a:rPr lang="ja-JP" altLang="en-US" dirty="0" smtClean="0"/>
              <a:t>プロペラ停止：</a:t>
            </a:r>
            <a:r>
              <a:rPr kumimoji="1" lang="en-US" altLang="ja-JP" dirty="0" smtClean="0"/>
              <a:t>Roll, Pitch, Yaw</a:t>
            </a:r>
            <a:r>
              <a:rPr lang="ja-JP" altLang="en-US" dirty="0" smtClean="0"/>
              <a:t> </a:t>
            </a:r>
            <a:r>
              <a:rPr lang="en-US" altLang="ja-JP" dirty="0" smtClean="0"/>
              <a:t>= 500, </a:t>
            </a:r>
            <a:r>
              <a:rPr lang="ja-JP" altLang="en-US" dirty="0" smtClean="0"/>
              <a:t>それ以外</a:t>
            </a:r>
            <a:r>
              <a:rPr lang="en-US" altLang="ja-JP" dirty="0" smtClean="0"/>
              <a:t>=0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[500,500,0,500,0,0,0,0]</a:t>
            </a:r>
            <a:r>
              <a:rPr kumimoji="1" lang="ja-JP" altLang="en-US" dirty="0" smtClean="0"/>
              <a:t>を送り</a:t>
            </a:r>
            <a:r>
              <a:rPr lang="ja-JP" altLang="en-US" dirty="0" smtClean="0"/>
              <a:t>たい</a:t>
            </a:r>
            <a:endParaRPr lang="en-US" altLang="ja-JP" dirty="0" smtClean="0"/>
          </a:p>
          <a:p>
            <a:r>
              <a:rPr kumimoji="1" lang="en-US" altLang="ja-JP" dirty="0"/>
              <a:t>	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Roll,Pitch,Throttle,Yaw,AUX1-4</a:t>
            </a:r>
            <a:r>
              <a:rPr kumimoji="1" lang="ja-JP" altLang="en-US" dirty="0" smtClean="0"/>
              <a:t>の順番）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・各数字の上２桁を並べ、次いで下２桁を並べた</a:t>
            </a:r>
            <a:r>
              <a:rPr lang="ja-JP" altLang="en-US" dirty="0"/>
              <a:t>以下</a:t>
            </a:r>
            <a:r>
              <a:rPr lang="ja-JP" altLang="en-US" dirty="0" smtClean="0"/>
              <a:t>を文字列配列として送る</a:t>
            </a:r>
            <a:endParaRPr kumimoji="1" lang="en-US" altLang="ja-JP" dirty="0" smtClean="0"/>
          </a:p>
          <a:p>
            <a:r>
              <a:rPr lang="en-US" altLang="ja-JP" dirty="0" smtClean="0"/>
              <a:t>	[</a:t>
            </a:r>
            <a:r>
              <a:rPr lang="en-US" altLang="ja-JP" dirty="0"/>
              <a:t>5</a:t>
            </a:r>
            <a:r>
              <a:rPr lang="en-US" altLang="ja-JP" dirty="0" smtClean="0"/>
              <a:t> 5 </a:t>
            </a:r>
            <a:r>
              <a:rPr lang="en-US" altLang="ja-JP" dirty="0"/>
              <a:t>0</a:t>
            </a:r>
            <a:r>
              <a:rPr lang="en-US" altLang="ja-JP" dirty="0" smtClean="0"/>
              <a:t> 5 0 0 0 0 </a:t>
            </a:r>
            <a:r>
              <a:rPr lang="en-US" altLang="ja-JP" dirty="0"/>
              <a:t>00 00 00 00 00 00 00 00</a:t>
            </a:r>
            <a:r>
              <a:rPr lang="en-US" altLang="ja-JP" dirty="0" smtClean="0"/>
              <a:t>]</a:t>
            </a:r>
          </a:p>
          <a:p>
            <a:r>
              <a:rPr kumimoji="1" lang="en-US" altLang="ja-JP" dirty="0" err="1" smtClean="0"/>
              <a:t>gen_msg</a:t>
            </a:r>
            <a:r>
              <a:rPr kumimoji="1" lang="en-US" altLang="ja-JP" dirty="0" smtClean="0"/>
              <a:t>([</a:t>
            </a:r>
            <a:r>
              <a:rPr lang="en-US" altLang="ja-JP" dirty="0" smtClean="0"/>
              <a:t>500,500,0,500,0,0,0,0</a:t>
            </a:r>
            <a:r>
              <a:rPr kumimoji="1" lang="en-US" altLang="ja-JP" dirty="0" smtClean="0"/>
              <a:t>])</a:t>
            </a:r>
            <a:r>
              <a:rPr kumimoji="1" lang="ja-JP" altLang="en-US" dirty="0" smtClean="0"/>
              <a:t>で生成</a:t>
            </a:r>
            <a:endParaRPr kumimoji="1"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7175" y="57626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とポートを奪い合う。</a:t>
            </a:r>
            <a:r>
              <a:rPr kumimoji="1" lang="en-US" altLang="ja-JP" dirty="0" smtClean="0"/>
              <a:t>MATLAB</a:t>
            </a:r>
            <a:r>
              <a:rPr kumimoji="1" lang="ja-JP" altLang="en-US" dirty="0" smtClean="0"/>
              <a:t>上で</a:t>
            </a:r>
            <a:r>
              <a:rPr lang="en-US" altLang="ja-JP" dirty="0" smtClean="0"/>
              <a:t>c</a:t>
            </a:r>
            <a:r>
              <a:rPr kumimoji="1" lang="en-US" altLang="ja-JP" dirty="0" smtClean="0"/>
              <a:t>lear agent</a:t>
            </a:r>
            <a:r>
              <a:rPr kumimoji="1" lang="ja-JP" altLang="en-US" dirty="0" smtClean="0"/>
              <a:t>とすることで</a:t>
            </a:r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で書き込めるようになる。</a:t>
            </a:r>
            <a:r>
              <a:rPr lang="en-US" altLang="ja-JP" dirty="0"/>
              <a:t> </a:t>
            </a:r>
            <a:r>
              <a:rPr lang="ja-JP" altLang="en-US" dirty="0" smtClean="0"/>
              <a:t>その後</a:t>
            </a:r>
            <a:r>
              <a:rPr lang="en-US" altLang="ja-JP" dirty="0" smtClean="0"/>
              <a:t>agent(</a:t>
            </a:r>
            <a:r>
              <a:rPr lang="en-US" altLang="ja-JP" dirty="0" err="1" smtClean="0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 smtClean="0"/>
              <a:t>,‘</a:t>
            </a:r>
            <a:r>
              <a:rPr lang="en-US" altLang="ja-JP" dirty="0" err="1" smtClean="0"/>
              <a:t>plant’,</a:t>
            </a:r>
            <a:r>
              <a:rPr lang="en-US" altLang="ja-JP" dirty="0" err="1"/>
              <a:t>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 smtClean="0"/>
              <a:t>),“serial”,[COM]));</a:t>
            </a:r>
            <a:r>
              <a:rPr lang="ja-JP" altLang="en-US" dirty="0" smtClean="0"/>
              <a:t>で</a:t>
            </a:r>
            <a:r>
              <a:rPr lang="ja-JP" altLang="en-US" dirty="0"/>
              <a:t>設定</a:t>
            </a:r>
            <a:r>
              <a:rPr lang="ja-JP" altLang="en-US" dirty="0" smtClean="0"/>
              <a:t>しなおせば上の検証ができる。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30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動作検証１：システム全体の確認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904778"/>
            <a:ext cx="9028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FC</a:t>
            </a:r>
            <a:r>
              <a:rPr lang="ja-JP" altLang="en-US" dirty="0" smtClean="0"/>
              <a:t>の</a:t>
            </a:r>
            <a:r>
              <a:rPr lang="ja-JP" altLang="en-US" dirty="0"/>
              <a:t>受信機</a:t>
            </a:r>
            <a:r>
              <a:rPr lang="ja-JP" altLang="en-US" dirty="0" smtClean="0"/>
              <a:t>画面で以下を確認する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検証１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各</a:t>
            </a:r>
            <a:r>
              <a:rPr lang="en-US" altLang="ja-JP" dirty="0" smtClean="0"/>
              <a:t>CH</a:t>
            </a:r>
            <a:r>
              <a:rPr lang="ja-JP" altLang="en-US" dirty="0" smtClean="0"/>
              <a:t>：</a:t>
            </a:r>
            <a:r>
              <a:rPr lang="en-US" altLang="ja-JP" dirty="0" smtClean="0"/>
              <a:t>1000 – 2000 </a:t>
            </a:r>
            <a:r>
              <a:rPr lang="ja-JP" altLang="en-US" dirty="0" smtClean="0"/>
              <a:t>が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からの送信信号</a:t>
            </a:r>
            <a:r>
              <a:rPr lang="en-US" altLang="ja-JP" dirty="0" smtClean="0"/>
              <a:t>0 – 1000 </a:t>
            </a:r>
            <a:r>
              <a:rPr lang="ja-JP" altLang="en-US" dirty="0" smtClean="0"/>
              <a:t>に対応しているか</a:t>
            </a:r>
            <a:endParaRPr lang="en-US" altLang="ja-JP" dirty="0" smtClean="0"/>
          </a:p>
          <a:p>
            <a:r>
              <a:rPr lang="ja-JP" altLang="en-US" dirty="0" smtClean="0"/>
              <a:t>上記が対応していない場合、動作検証２をおこなう。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検証２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姿勢</a:t>
            </a:r>
            <a:r>
              <a:rPr lang="ja-JP" altLang="en-US" dirty="0"/>
              <a:t>角を変化させ適切</a:t>
            </a:r>
            <a:r>
              <a:rPr lang="ja-JP" altLang="en-US" dirty="0" smtClean="0"/>
              <a:t>な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値が受信される</a:t>
            </a:r>
            <a:r>
              <a:rPr lang="ja-JP" altLang="en-US" dirty="0"/>
              <a:t>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en-US" altLang="ja-JP" dirty="0" smtClean="0"/>
              <a:t>Roll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Pitch</a:t>
            </a:r>
            <a:r>
              <a:rPr lang="ja-JP" altLang="en-US" dirty="0"/>
              <a:t>：増減が同じ（</a:t>
            </a:r>
            <a:r>
              <a:rPr lang="en-US" altLang="ja-JP" dirty="0"/>
              <a:t>500 </a:t>
            </a:r>
            <a:r>
              <a:rPr lang="ja-JP" altLang="en-US" dirty="0"/>
              <a:t>から大きくすれば正回転）</a:t>
            </a:r>
          </a:p>
          <a:p>
            <a:r>
              <a:rPr lang="en-US" altLang="ja-JP" dirty="0" smtClean="0"/>
              <a:t>Yaw</a:t>
            </a:r>
            <a:r>
              <a:rPr lang="ja-JP" altLang="en-US" dirty="0" smtClean="0"/>
              <a:t>：増減が反対（</a:t>
            </a:r>
            <a:r>
              <a:rPr lang="en-US" altLang="ja-JP" dirty="0" smtClean="0"/>
              <a:t>500 </a:t>
            </a:r>
            <a:r>
              <a:rPr lang="ja-JP" altLang="en-US" dirty="0" smtClean="0"/>
              <a:t>から大きくすると負回転）</a:t>
            </a:r>
            <a:endParaRPr lang="en-US" altLang="ja-JP" dirty="0" smtClean="0"/>
          </a:p>
          <a:p>
            <a:r>
              <a:rPr lang="en-US" altLang="ja-JP" dirty="0" smtClean="0"/>
              <a:t>Throttle </a:t>
            </a:r>
            <a:r>
              <a:rPr lang="ja-JP" altLang="en-US" dirty="0"/>
              <a:t>：増減が同じ</a:t>
            </a:r>
            <a:r>
              <a:rPr lang="ja-JP" altLang="en-US" dirty="0" smtClean="0"/>
              <a:t>（</a:t>
            </a:r>
            <a:r>
              <a:rPr lang="en-US" altLang="ja-JP" dirty="0" smtClean="0"/>
              <a:t>0 </a:t>
            </a:r>
            <a:r>
              <a:rPr lang="ja-JP" altLang="en-US" dirty="0"/>
              <a:t>から大きく</a:t>
            </a:r>
            <a:r>
              <a:rPr lang="ja-JP" altLang="en-US" dirty="0" smtClean="0"/>
              <a:t>すれば</a:t>
            </a:r>
            <a:r>
              <a:rPr lang="ja-JP" altLang="en-US" dirty="0"/>
              <a:t>増加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上記</a:t>
            </a:r>
            <a:r>
              <a:rPr lang="ja-JP" altLang="en-US" dirty="0" smtClean="0"/>
              <a:t>が適切に受信できない場合は</a:t>
            </a:r>
            <a:r>
              <a:rPr lang="en-US" altLang="ja-JP" dirty="0"/>
              <a:t>MATLAB</a:t>
            </a:r>
            <a:r>
              <a:rPr lang="ja-JP" altLang="en-US" dirty="0"/>
              <a:t>上で</a:t>
            </a:r>
            <a:r>
              <a:rPr lang="ja-JP" altLang="en-US" dirty="0" smtClean="0"/>
              <a:t>以下をチェック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姿勢角を変化させ適切</a:t>
            </a:r>
            <a:r>
              <a:rPr lang="ja-JP" altLang="en-US" dirty="0" smtClean="0"/>
              <a:t>な</a:t>
            </a:r>
            <a:r>
              <a:rPr lang="en-US" altLang="ja-JP" dirty="0" err="1" smtClean="0"/>
              <a:t>msg</a:t>
            </a:r>
            <a:r>
              <a:rPr lang="ja-JP" altLang="en-US" dirty="0" err="1" smtClean="0"/>
              <a:t>が</a:t>
            </a:r>
            <a:r>
              <a:rPr lang="ja-JP" altLang="en-US" dirty="0" err="1"/>
              <a:t>算</a:t>
            </a:r>
            <a:r>
              <a:rPr lang="ja-JP" altLang="en-US" dirty="0"/>
              <a:t>出されるか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en-US" altLang="ja-JP" dirty="0" err="1" smtClean="0"/>
              <a:t>Drone_Exp_Model.m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do method</a:t>
            </a:r>
            <a:r>
              <a:rPr lang="ja-JP" altLang="en-US" dirty="0" err="1" smtClean="0"/>
              <a:t>で算</a:t>
            </a:r>
            <a:r>
              <a:rPr lang="ja-JP" altLang="en-US" dirty="0" smtClean="0"/>
              <a:t>出される</a:t>
            </a:r>
            <a:r>
              <a:rPr lang="en-US" altLang="ja-JP" dirty="0" err="1" smtClean="0"/>
              <a:t>msg</a:t>
            </a:r>
            <a:r>
              <a:rPr lang="ja-JP" altLang="en-US" dirty="0" smtClean="0"/>
              <a:t>を出力して確認）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62075" y="5210175"/>
            <a:ext cx="70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検証１，２が確認できれば実験準備完了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36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動作検証２：</a:t>
            </a:r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の確認</a:t>
            </a:r>
            <a:endParaRPr kumimoji="1" lang="en-US" altLang="ja-JP" sz="4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9370" y="1029694"/>
            <a:ext cx="9028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Arduino </a:t>
            </a:r>
            <a:r>
              <a:rPr lang="ja-JP" altLang="en-US" dirty="0"/>
              <a:t>の出力ピン</a:t>
            </a:r>
            <a:r>
              <a:rPr lang="ja-JP" altLang="en-US" dirty="0" smtClean="0"/>
              <a:t>をジャンパ線経由でオシロスコープ</a:t>
            </a:r>
            <a:r>
              <a:rPr lang="ja-JP" altLang="en-US" dirty="0"/>
              <a:t>で</a:t>
            </a:r>
            <a:r>
              <a:rPr lang="ja-JP" altLang="en-US" dirty="0" smtClean="0"/>
              <a:t>見ながら確認する</a:t>
            </a:r>
            <a:endParaRPr lang="en-US" altLang="ja-JP" dirty="0" smtClean="0"/>
          </a:p>
          <a:p>
            <a:r>
              <a:rPr lang="en-US" altLang="ja-JP" dirty="0" smtClean="0"/>
              <a:t>(5V, GND</a:t>
            </a:r>
            <a:r>
              <a:rPr lang="ja-JP" altLang="en-US" dirty="0" smtClean="0"/>
              <a:t>を短絡させると</a:t>
            </a:r>
            <a:r>
              <a:rPr lang="en-US" altLang="ja-JP" dirty="0" err="1" smtClean="0"/>
              <a:t>arudino</a:t>
            </a:r>
            <a:r>
              <a:rPr lang="ja-JP" altLang="en-US" dirty="0" smtClean="0"/>
              <a:t>が壊れるので注意！</a:t>
            </a:r>
            <a:r>
              <a:rPr lang="en-US" altLang="ja-JP" dirty="0" smtClean="0"/>
              <a:t>)</a:t>
            </a:r>
          </a:p>
          <a:p>
            <a:endParaRPr lang="en-US" altLang="ja-JP" dirty="0"/>
          </a:p>
          <a:p>
            <a:r>
              <a:rPr lang="en-US" altLang="ja-JP" dirty="0" smtClean="0"/>
              <a:t>PPM</a:t>
            </a:r>
            <a:r>
              <a:rPr lang="ja-JP" altLang="en-US" dirty="0" smtClean="0"/>
              <a:t>仕様のスライドに従った信号が出ているかを確認する</a:t>
            </a:r>
            <a:endParaRPr lang="en-US" altLang="ja-JP" dirty="0" smtClean="0"/>
          </a:p>
          <a:p>
            <a:r>
              <a:rPr lang="ja-JP" altLang="en-US" dirty="0" smtClean="0"/>
              <a:t>（トリガをかけても流れるので</a:t>
            </a:r>
            <a:r>
              <a:rPr lang="en-US" altLang="ja-JP" dirty="0" smtClean="0"/>
              <a:t>STOP</a:t>
            </a:r>
            <a:r>
              <a:rPr lang="ja-JP" altLang="en-US" dirty="0" smtClean="0"/>
              <a:t>させ</a:t>
            </a:r>
            <a:r>
              <a:rPr lang="en-US" altLang="ja-JP" dirty="0" smtClean="0"/>
              <a:t>cursor</a:t>
            </a:r>
            <a:r>
              <a:rPr lang="ja-JP" altLang="en-US" dirty="0" smtClean="0"/>
              <a:t>で確認する）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118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11087</TotalTime>
  <Words>2004</Words>
  <Application>Microsoft Office PowerPoint</Application>
  <PresentationFormat>ワイド画面</PresentationFormat>
  <Paragraphs>287</Paragraphs>
  <Slides>17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sekiguchi</dc:creator>
  <cp:lastModifiedBy>sekiguchi kazuma</cp:lastModifiedBy>
  <cp:revision>137</cp:revision>
  <dcterms:created xsi:type="dcterms:W3CDTF">2021-06-16T09:17:33Z</dcterms:created>
  <dcterms:modified xsi:type="dcterms:W3CDTF">2021-07-22T02:39:53Z</dcterms:modified>
</cp:coreProperties>
</file>